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62850" cy="10688638"/>
  <p:notesSz cx="10688638" cy="7562850"/>
  <p:embeddedFontLst>
    <p:embeddedFont>
      <p:font typeface="Roboto Light" panose="02000000000000000000" pitchFamily="2" charset="0"/>
      <p:regular r:id="rId1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235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54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0A1D4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hyperlink" Target="mailto:info@revera.lega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24" y="0"/>
            <a:ext cx="7562026" cy="10689336"/>
          </a:xfrm>
          <a:prstGeom prst="rect">
            <a:avLst/>
          </a:prstGeom>
          <a:solidFill>
            <a:srgbClr val="0A1D47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85616" y="3572425"/>
            <a:ext cx="6590795" cy="600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485616" y="4380698"/>
            <a:ext cx="6590795" cy="13008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От разблокировки счёта до UDRP-спора: 15 задач, которые REVERA решила за две недели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485616" y="5736989"/>
            <a:ext cx="6590795" cy="520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85614" y="7302937"/>
            <a:ext cx="659079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legal &amp; tax</a:t>
            </a:r>
            <a:endParaRPr lang="en-US" sz="1350" dirty="0"/>
          </a:p>
        </p:txBody>
      </p:sp>
      <p:pic>
        <p:nvPicPr>
          <p:cNvPr id="1028" name="Picture 4" descr="Revera law group (@ReveraLegal) - Videos | Facebook">
            <a:extLst>
              <a:ext uri="{FF2B5EF4-FFF2-40B4-BE49-F238E27FC236}">
                <a16:creationId xmlns:a16="http://schemas.microsoft.com/office/drawing/2014/main" id="{80555E50-CFB0-D82F-FD75-7EB62B62E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1" b="89851" l="5872" r="95470">
                        <a14:foregroundMark x1="39262" y1="47164" x2="39262" y2="47164"/>
                        <a14:foregroundMark x1="23490" y1="43582" x2="23490" y2="43582"/>
                        <a14:foregroundMark x1="58893" y1="49851" x2="58893" y2="49851"/>
                        <a14:foregroundMark x1="59060" y1="40896" x2="59060" y2="40896"/>
                        <a14:foregroundMark x1="58054" y1="43881" x2="58054" y2="43881"/>
                        <a14:foregroundMark x1="74329" y1="46866" x2="74329" y2="46866"/>
                        <a14:foregroundMark x1="73993" y1="51642" x2="73993" y2="51642"/>
                        <a14:foregroundMark x1="72987" y1="53731" x2="72987" y2="53731"/>
                        <a14:foregroundMark x1="73658" y1="54328" x2="73658" y2="54328"/>
                        <a14:foregroundMark x1="95470" y1="56119" x2="95470" y2="56119"/>
                        <a14:foregroundMark x1="95134" y1="56119" x2="95134" y2="56119"/>
                        <a14:foregroundMark x1="5872" y1="45970" x2="5872" y2="45970"/>
                        <a14:foregroundMark x1="92450" y1="48358" x2="92450" y2="48060"/>
                        <a14:foregroundMark x1="93049" y1="48955" x2="93121" y2="49254"/>
                        <a14:foregroundMark x1="92617" y1="47164" x2="93049" y2="48955"/>
                        <a14:foregroundMark x1="22651" y1="53134" x2="22651" y2="53134"/>
                        <a14:backgroundMark x1="9060" y1="47164" x2="9060" y2="47164"/>
                        <a14:backgroundMark x1="9228" y1="46866" x2="8054" y2="46866"/>
                        <a14:backgroundMark x1="8557" y1="46269" x2="8725" y2="47164"/>
                        <a14:backgroundMark x1="8557" y1="48358" x2="9396" y2="46866"/>
                        <a14:backgroundMark x1="75168" y1="45672" x2="75168" y2="45672"/>
                        <a14:backgroundMark x1="91779" y1="48955" x2="91779" y2="48955"/>
                        <a14:backgroundMark x1="92785" y1="54627" x2="92282" y2="55522"/>
                        <a14:backgroundMark x1="23658" y1="48358" x2="22651" y2="48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531" y="5815097"/>
            <a:ext cx="3704959" cy="208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85616" y="506417"/>
            <a:ext cx="6590795" cy="978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485616" y="1692794"/>
            <a:ext cx="6590795" cy="5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375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Введение</a:t>
            </a:r>
            <a:endParaRPr lang="en-US" sz="3750" dirty="0"/>
          </a:p>
        </p:txBody>
      </p:sp>
      <p:sp>
        <p:nvSpPr>
          <p:cNvPr id="6" name="Text 3"/>
          <p:cNvSpPr/>
          <p:nvPr/>
        </p:nvSpPr>
        <p:spPr>
          <a:xfrm>
            <a:off x="485616" y="2499282"/>
            <a:ext cx="6590795" cy="36412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Не каждая задача юриста – это сделка на десятки миллионов или судебный процесс на первых полосах. Иногда это разблокировка счёта, спор из-за домена или юридическое заключение, которое позволяет избежать месяцев простоя.</a:t>
            </a:r>
            <a:endParaRPr lang="en-US" sz="13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Мы собрали 15 таких задач, которые команда REVERA решила за последние две недели — от корпоративного права до защиты бренда. Если вы столкнулись с похожей задачей, мы будем рады помочь найти практическое правовое решение.</a:t>
            </a: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REVERA представлена в Беларуси, Казахстане, Узбекистане, Кыргызстане, Грузии, Армении, Сербии, Черногории, Кипре, Польше, ОАЭ. Поэтому трансграничные вопросы для нас — часть регулярной практики. Мы координируем работу юристов в разных юрисдикциях и помогаем клиентам решать такие задачи комплексно.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8124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2029236"/>
            <a:ext cx="6590795" cy="411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Корпоративное право и инвестиции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85616" y="2491159"/>
            <a:ext cx="6590795" cy="329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3008530"/>
            <a:ext cx="6590795" cy="134699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6145" y="3156042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696145" y="3437036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Помогли клиенту «под ключ» - от регистрации юрлица до готовности к запуску - создать компанию и операционную инфраструктуру для крупной международной конференции.</a:t>
            </a:r>
            <a:endParaRPr lang="en-US" sz="12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4480701"/>
            <a:ext cx="6590795" cy="134699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6145" y="4628214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696145" y="4909208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Инвестор рисковал остаться без реального влияния до момента, пока доля не оформлена юридически. Мы структурировали сделку так, что он получил контроль и защиту интересов ещё до конвертации в долю.</a:t>
            </a:r>
            <a:endParaRPr lang="en-US" sz="12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5952873"/>
            <a:ext cx="6590795" cy="80901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96145" y="6100385"/>
            <a:ext cx="6232753" cy="513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Договор долевого строительства многофункционального центра свёл в одной сделке земельное и строительное право и механизмы защиты инвестора.</a:t>
            </a:r>
            <a:endParaRPr lang="en-US" sz="12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6887057"/>
            <a:ext cx="6590795" cy="134699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96145" y="7034570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696145" y="7315564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Опцион на заключение договора в реальном секторе экономики позволил клиенту зафиксировать условия сделки заранее, не принимая на себя обязательства немедленно.</a:t>
            </a:r>
            <a:endParaRPr lang="en-US" sz="125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8359229"/>
            <a:ext cx="6590795" cy="134699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96145" y="8506741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8" name="Text 10"/>
          <p:cNvSpPr/>
          <p:nvPr/>
        </p:nvSpPr>
        <p:spPr>
          <a:xfrm>
            <a:off x="696145" y="8787735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Клиенту нужны были не заверения контрагента, а объективная картина. Провели due diligence достаточности обеспечения — клиент принял решение о сделке на основе проверенных фактов.</a:t>
            </a:r>
            <a:endParaRPr lang="en-US" sz="1250" dirty="0"/>
          </a:p>
        </p:txBody>
      </p:sp>
      <p:sp>
        <p:nvSpPr>
          <p:cNvPr id="19" name="Text 11"/>
          <p:cNvSpPr/>
          <p:nvPr/>
        </p:nvSpPr>
        <p:spPr>
          <a:xfrm>
            <a:off x="485616" y="9847093"/>
            <a:ext cx="6968900" cy="205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8124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2029236"/>
            <a:ext cx="6590795" cy="823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Взыскание задолженности и работа с должниками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296563" y="3040838"/>
            <a:ext cx="6968900" cy="205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485616" y="3387311"/>
            <a:ext cx="2143822" cy="200314"/>
          </a:xfrm>
          <a:prstGeom prst="roundRect">
            <a:avLst>
              <a:gd name="adj" fmla="val 47379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4695" y="3426820"/>
            <a:ext cx="2363768" cy="121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0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4 ЗАДАЧИ ЗА ПОСЛЕДНИЕ ДВЕ НЕДЕЛИ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485616" y="3637658"/>
            <a:ext cx="6590795" cy="329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4155029"/>
            <a:ext cx="6590795" cy="109000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96145" y="4302541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696145" y="4583535"/>
            <a:ext cx="6232753" cy="513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Клиент столкнулся с блокировкой счёта. Мы добились его разблокировки через обращение в государственные органы – без единого судебного заседания.</a:t>
            </a:r>
            <a:endParaRPr lang="en-US" sz="12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5370207"/>
            <a:ext cx="6590795" cy="139807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6145" y="5517720"/>
            <a:ext cx="6232753" cy="1103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550"/>
              </a:spcAft>
              <a:buNone/>
            </a:pPr>
            <a:endParaRPr lang="en-US" sz="12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Прежде чем начинать дорогостоящее исполнительное производство, проверили активы должника. Клиент получил реалистичную оценку перспектив взыскания и смог принять решение о дальнейшей стратегии.</a:t>
            </a:r>
            <a:endParaRPr lang="en-US" sz="12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6893457"/>
            <a:ext cx="6590795" cy="139807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6145" y="7040970"/>
            <a:ext cx="6232753" cy="1103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550"/>
              </a:spcAft>
              <a:buNone/>
            </a:pPr>
            <a:endParaRPr lang="en-US" sz="12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Компания-должник была формально ликвидирована, но это не стало препятствием для взыскания: помогли привлечь бенефициара к субсидиарной ответственности и взыскать задолженность.</a:t>
            </a:r>
            <a:endParaRPr lang="en-US" sz="12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8416707"/>
            <a:ext cx="6590795" cy="139807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96145" y="8564220"/>
            <a:ext cx="6232753" cy="1103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550"/>
              </a:spcAft>
              <a:buNone/>
            </a:pPr>
            <a:endParaRPr lang="en-US" sz="12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Взыскание дебиторской задолженности сопроводили арестом счетов ответчика – обеспечительные меры исключили риск вывода активов до конца разбирательства.</a:t>
            </a:r>
            <a:endParaRPr lang="en-US" sz="1250" dirty="0"/>
          </a:p>
        </p:txBody>
      </p:sp>
      <p:sp>
        <p:nvSpPr>
          <p:cNvPr id="17" name="Text 10"/>
          <p:cNvSpPr/>
          <p:nvPr/>
        </p:nvSpPr>
        <p:spPr>
          <a:xfrm>
            <a:off x="485616" y="9955650"/>
            <a:ext cx="6968900" cy="205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>
              <a:alpha val="9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85616" y="381551"/>
            <a:ext cx="6590795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Регуляторный комплаенс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485616" y="1023295"/>
            <a:ext cx="2247887" cy="210838"/>
          </a:xfrm>
          <a:prstGeom prst="roundRect">
            <a:avLst>
              <a:gd name="adj" fmla="val 47384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8818" y="1064897"/>
            <a:ext cx="2459586" cy="127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1 ЗАДАЧА ЗА ПОСЛЕДНИЕ ДВЕ НЕДЕЛИ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85616" y="1289581"/>
            <a:ext cx="6590795" cy="346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1844553"/>
            <a:ext cx="6590795" cy="144115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03099" y="1999020"/>
            <a:ext cx="621884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703099" y="2298968"/>
            <a:ext cx="6218845" cy="832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Новые торговые ограничения грозили остановкой поставок клиента. Вместо паузы в бизнесе разработали понятный план действий в условиях меняющегося регулирования.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5616" y="3441775"/>
            <a:ext cx="6968900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485616" y="3871943"/>
            <a:ext cx="6590795" cy="867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Защита интеллектуальной собственности и бренда</a:t>
            </a:r>
            <a:endParaRPr lang="en-US" sz="2700" dirty="0"/>
          </a:p>
        </p:txBody>
      </p:sp>
      <p:sp>
        <p:nvSpPr>
          <p:cNvPr id="13" name="Shape 9"/>
          <p:cNvSpPr/>
          <p:nvPr/>
        </p:nvSpPr>
        <p:spPr>
          <a:xfrm>
            <a:off x="485616" y="4947301"/>
            <a:ext cx="2256441" cy="210838"/>
          </a:xfrm>
          <a:prstGeom prst="roundRect">
            <a:avLst>
              <a:gd name="adj" fmla="val 47384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68818" y="4988902"/>
            <a:ext cx="2468140" cy="127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 ЗАДАЧИ ЗА ПОСЛЕДНИЕ ДВЕ НЕДЕЛИ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485616" y="5213587"/>
            <a:ext cx="6590795" cy="346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1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5768559"/>
            <a:ext cx="6590795" cy="116373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03099" y="5923025"/>
            <a:ext cx="621884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703099" y="6222974"/>
            <a:ext cx="6218845" cy="554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Домены, тайпсквоттинг, UDRP-споры – помогли закрыть сразу несколько каналов неправомерного использования бренда клиента.</a:t>
            </a:r>
            <a:endParaRPr lang="en-US" sz="135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616" y="7071002"/>
            <a:ext cx="6590795" cy="150183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03099" y="7225468"/>
            <a:ext cx="6218845" cy="1192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Конкурент оспаривал товарный знак клиента. Урегулировали спор в претензионном порядке, не доводя дело до суда, и помогли клиенту сэкономить время и судебные издержки.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485616" y="8728902"/>
            <a:ext cx="6968900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9078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2115946"/>
            <a:ext cx="6590795" cy="867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Регуляторное консультирование по отраслям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485616" y="3191305"/>
            <a:ext cx="2256441" cy="210838"/>
          </a:xfrm>
          <a:prstGeom prst="roundRect">
            <a:avLst>
              <a:gd name="adj" fmla="val 47384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68818" y="3232906"/>
            <a:ext cx="2468140" cy="127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4 ЗАДАЧИ ЗА ПОСЛЕДНИЕ ДВЕ НЕДЕЛИ</a:t>
            </a:r>
            <a:endParaRPr lang="en-US" sz="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3558209"/>
            <a:ext cx="6590795" cy="14411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3099" y="3712676"/>
            <a:ext cx="621884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703099" y="4012624"/>
            <a:ext cx="6218845" cy="832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Юридическое заключение по вопросам регулирования образовательной деятельности дало клиенту ясность до принятия важного операционного решения.</a:t>
            </a: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5138077"/>
            <a:ext cx="6590795" cy="15018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3099" y="5292543"/>
            <a:ext cx="6218845" cy="1192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Для крупной онлайн-платформы подготовили заключение по регуляторным вопросам. Оценка рисков позволила скорректировать процессы ещё до возникновения претензий со стороны регулятора.</a:t>
            </a:r>
            <a:endParaRPr lang="en-US" sz="13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616" y="6778623"/>
            <a:ext cx="6590795" cy="114120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03099" y="6933089"/>
            <a:ext cx="6218845" cy="832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Проанализировали требования фармаконадзора сразу в шести юрисдикциях. Вместо отдельных исследований по каждой стране клиент получил единую картину регуляторных требований.</a:t>
            </a:r>
            <a:endParaRPr lang="en-US" sz="13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8058542"/>
            <a:ext cx="6590795" cy="150183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03099" y="8213008"/>
            <a:ext cx="6218845" cy="1192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При смене производителя медицинского ПО заранее выяснили, потребуется ли повторная регистрация продукта. Клиент учёл это при структурировании договорных отношений, обеспечив бесперебойность поставок.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485616" y="9716442"/>
            <a:ext cx="6968900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246" y="0"/>
            <a:ext cx="831719" cy="106893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381551"/>
            <a:ext cx="5834587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Столкнулись с похожей задачей?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296563" y="1023295"/>
            <a:ext cx="6212691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693745" y="1557467"/>
            <a:ext cx="5626457" cy="554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Если вы столкнулись с похожей задачей, мы будем рады помочь найти практическое правовое решение.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85616" y="1401400"/>
            <a:ext cx="15754" cy="866982"/>
          </a:xfrm>
          <a:prstGeom prst="roundRect">
            <a:avLst>
              <a:gd name="adj" fmla="val 50001"/>
            </a:avLst>
          </a:prstGeom>
          <a:solidFill>
            <a:srgbClr val="252B48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16" y="2424449"/>
            <a:ext cx="693745" cy="8325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18073" y="2563161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Корпоративное право и инвестиции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318073" y="2863110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Регистрация компаний, структурирование сделок, due diligence, опционы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16" y="3256969"/>
            <a:ext cx="693745" cy="8325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18073" y="3395681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Взыскание задолженности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318073" y="3695629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Разблокировка счетов, работа с должниками, обеспечительные меры</a:t>
            </a:r>
            <a:endParaRPr lang="en-US" sz="10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616" y="4089488"/>
            <a:ext cx="693745" cy="83252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18073" y="4228201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Защита бренда и ИС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1318073" y="4528149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UDRP-споры, тайпсквоттинг, товарные знаки</a:t>
            </a:r>
            <a:endParaRPr lang="en-US" sz="10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616" y="4922008"/>
            <a:ext cx="693745" cy="83252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18073" y="5060720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Регуляторный комплаенс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1318073" y="5360669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Трансграничные вопросы, фармаконадзор, отраслевые заключения</a:t>
            </a:r>
            <a:endParaRPr lang="en-US" sz="105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616" y="5754528"/>
            <a:ext cx="693745" cy="1021449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318073" y="5893240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Напишите нам</a:t>
            </a:r>
            <a:endParaRPr lang="en-US" sz="1350" dirty="0"/>
          </a:p>
        </p:txBody>
      </p:sp>
      <p:sp>
        <p:nvSpPr>
          <p:cNvPr id="21" name="Text 13"/>
          <p:cNvSpPr/>
          <p:nvPr/>
        </p:nvSpPr>
        <p:spPr>
          <a:xfrm>
            <a:off x="1318073" y="6193188"/>
            <a:ext cx="5002129" cy="444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Столкнулись с похожей задачей – даже если на первый взгляд она кажется небольшой? Напишите нам: </a:t>
            </a:r>
            <a:r>
              <a:rPr lang="en-US" sz="1050" b="1" u="sng" dirty="0">
                <a:solidFill>
                  <a:srgbClr val="3465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info@revera.legal</a:t>
            </a: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Расскажите о ситуации —</a:t>
            </a:r>
            <a:endParaRPr lang="en-US" sz="1050" dirty="0"/>
          </a:p>
        </p:txBody>
      </p:sp>
      <p:sp>
        <p:nvSpPr>
          <p:cNvPr id="22" name="Text 14"/>
          <p:cNvSpPr/>
          <p:nvPr/>
        </p:nvSpPr>
        <p:spPr>
          <a:xfrm>
            <a:off x="485616" y="6984107"/>
            <a:ext cx="5834587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23" name="Text 15"/>
          <p:cNvSpPr/>
          <p:nvPr/>
        </p:nvSpPr>
        <p:spPr>
          <a:xfrm>
            <a:off x="485616" y="7408982"/>
            <a:ext cx="6212691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186AE32-A0E1-822A-18F3-50117D4007C3}"/>
              </a:ext>
            </a:extLst>
          </p:cNvPr>
          <p:cNvSpPr/>
          <p:nvPr/>
        </p:nvSpPr>
        <p:spPr>
          <a:xfrm>
            <a:off x="0" y="6743622"/>
            <a:ext cx="7562026" cy="39542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1272" y="45754"/>
            <a:ext cx="9347391" cy="26263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9436" y="854833"/>
            <a:ext cx="6590795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Мы поможем вам 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85616" y="1890462"/>
            <a:ext cx="6590795" cy="978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ctr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338890" y="6935837"/>
            <a:ext cx="3126808" cy="1083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Сергей Сущеня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ru-RU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Руководитель субпрактики отраслевых проектов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ru-RU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s.sushchenua@revera.legal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663769" y="6935837"/>
            <a:ext cx="3802409" cy="866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Александр Антонов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ru-RU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Ассоциированный партнер, руководитель практики инфраструктурных проектов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a.antonau@revera.legal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85616" y="4888899"/>
            <a:ext cx="6590795" cy="3246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pic>
        <p:nvPicPr>
          <p:cNvPr id="2050" name="Picture 2" descr="Sergey Suschenya — Head of Industry Projects Subpractice | REVERA">
            <a:extLst>
              <a:ext uri="{FF2B5EF4-FFF2-40B4-BE49-F238E27FC236}">
                <a16:creationId xmlns:a16="http://schemas.microsoft.com/office/drawing/2014/main" id="{C0D4040A-E198-8B9C-E22F-39026BD6C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76" y="3481206"/>
            <a:ext cx="3411446" cy="326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liaksandr Antonau — Associate Partner, Head of Infrastructure Projects Practice | REVERA">
            <a:extLst>
              <a:ext uri="{FF2B5EF4-FFF2-40B4-BE49-F238E27FC236}">
                <a16:creationId xmlns:a16="http://schemas.microsoft.com/office/drawing/2014/main" id="{A2A9A440-0C52-C572-76CA-43CA8BEFA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38" y="3456348"/>
            <a:ext cx="2843492" cy="328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34659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683</Words>
  <Application>Microsoft Office PowerPoint</Application>
  <PresentationFormat>Custom</PresentationFormat>
  <Paragraphs>72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Roboto Bold</vt:lpstr>
      <vt:lpstr>Roboto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Nata Avlokhashvili</cp:lastModifiedBy>
  <cp:revision>2</cp:revision>
  <dcterms:created xsi:type="dcterms:W3CDTF">2026-08-13T09:45:01Z</dcterms:created>
  <dcterms:modified xsi:type="dcterms:W3CDTF">2026-08-13T09:55:01Z</dcterms:modified>
</cp:coreProperties>
</file>