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7562850" cy="10688638"/>
  <p:notesSz cx="10688638" cy="7562850"/>
  <p:embeddedFontLst>
    <p:embeddedFont>
      <p:font typeface="Roboto Light" panose="02000000000000000000" pitchFamily="2" charset="0"/>
      <p:regular r:id="rId11"/>
      <p:italic r:id="rId1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2" d="100"/>
          <a:sy n="62" d="100"/>
        </p:scale>
        <p:origin x="2357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377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26" cy="10689336"/>
          </a:xfrm>
          <a:prstGeom prst="rect">
            <a:avLst/>
          </a:prstGeom>
          <a:solidFill>
            <a:srgbClr val="F2F5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562026" cy="10689336"/>
          </a:xfrm>
          <a:prstGeom prst="rect">
            <a:avLst/>
          </a:prstGeom>
          <a:solidFill>
            <a:srgbClr val="0A1D47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2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7562026" cy="10689336"/>
          </a:xfrm>
          <a:prstGeom prst="rect">
            <a:avLst/>
          </a:prstGeom>
          <a:solidFill>
            <a:srgbClr val="F2F5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7562026" cy="10689336"/>
          </a:xfrm>
          <a:prstGeom prst="rect">
            <a:avLst/>
          </a:prstGeom>
          <a:solidFill>
            <a:srgbClr val="F2F5F8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0.svg"/><Relationship Id="rId4" Type="http://schemas.openxmlformats.org/officeDocument/2006/relationships/image" Target="../media/image9.png"/><Relationship Id="rId9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openxmlformats.org/officeDocument/2006/relationships/image" Target="../media/image25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11" Type="http://schemas.openxmlformats.org/officeDocument/2006/relationships/image" Target="../media/image22.svg"/><Relationship Id="rId5" Type="http://schemas.openxmlformats.org/officeDocument/2006/relationships/image" Target="../media/image20.svg"/><Relationship Id="rId10" Type="http://schemas.openxmlformats.org/officeDocument/2006/relationships/image" Target="../media/image21.png"/><Relationship Id="rId4" Type="http://schemas.openxmlformats.org/officeDocument/2006/relationships/image" Target="../media/image19.png"/><Relationship Id="rId9" Type="http://schemas.openxmlformats.org/officeDocument/2006/relationships/image" Target="../media/image2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hyperlink" Target="mailto:info@revera.lega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562026" cy="10689336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562026" cy="10689336"/>
          </a:xfrm>
          <a:prstGeom prst="rect">
            <a:avLst/>
          </a:prstGeom>
          <a:solidFill>
            <a:srgbClr val="0A1D47">
              <a:alpha val="80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485616" y="3572425"/>
            <a:ext cx="6590795" cy="6001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485616" y="4380698"/>
            <a:ext cx="6590795" cy="13008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FFFFFF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From Unblocking an Account to a UDRP Dispute: 15 Tasks REVERA Solved in Two Weeks</a:t>
            </a:r>
            <a:endParaRPr lang="en-US" sz="2700" dirty="0"/>
          </a:p>
        </p:txBody>
      </p:sp>
      <p:sp>
        <p:nvSpPr>
          <p:cNvPr id="6" name="Text 3"/>
          <p:cNvSpPr/>
          <p:nvPr/>
        </p:nvSpPr>
        <p:spPr>
          <a:xfrm>
            <a:off x="485616" y="5736989"/>
            <a:ext cx="6590795" cy="520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endParaRPr lang="en-US" sz="1600" dirty="0"/>
          </a:p>
        </p:txBody>
      </p:sp>
      <p:sp>
        <p:nvSpPr>
          <p:cNvPr id="8" name="Text 4"/>
          <p:cNvSpPr/>
          <p:nvPr/>
        </p:nvSpPr>
        <p:spPr>
          <a:xfrm>
            <a:off x="485616" y="6907058"/>
            <a:ext cx="6590795" cy="21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legal &amp; tax</a:t>
            </a:r>
            <a:endParaRPr lang="en-US" sz="1350" dirty="0"/>
          </a:p>
        </p:txBody>
      </p:sp>
      <p:pic>
        <p:nvPicPr>
          <p:cNvPr id="9" name="Picture 4" descr="Revera law group (@ReveraLegal) - Videos | Facebook">
            <a:extLst>
              <a:ext uri="{FF2B5EF4-FFF2-40B4-BE49-F238E27FC236}">
                <a16:creationId xmlns:a16="http://schemas.microsoft.com/office/drawing/2014/main" id="{17D65FA3-CCC2-396E-9BC2-80F73CD8DF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51" b="89851" l="5872" r="95470">
                        <a14:foregroundMark x1="39262" y1="47164" x2="39262" y2="47164"/>
                        <a14:foregroundMark x1="23490" y1="43582" x2="23490" y2="43582"/>
                        <a14:foregroundMark x1="58893" y1="49851" x2="58893" y2="49851"/>
                        <a14:foregroundMark x1="59060" y1="40896" x2="59060" y2="40896"/>
                        <a14:foregroundMark x1="58054" y1="43881" x2="58054" y2="43881"/>
                        <a14:foregroundMark x1="74329" y1="46866" x2="74329" y2="46866"/>
                        <a14:foregroundMark x1="73993" y1="51642" x2="73993" y2="51642"/>
                        <a14:foregroundMark x1="72987" y1="53731" x2="72987" y2="53731"/>
                        <a14:foregroundMark x1="73658" y1="54328" x2="73658" y2="54328"/>
                        <a14:foregroundMark x1="95470" y1="56119" x2="95470" y2="56119"/>
                        <a14:foregroundMark x1="95134" y1="56119" x2="95134" y2="56119"/>
                        <a14:foregroundMark x1="5872" y1="45970" x2="5872" y2="45970"/>
                        <a14:foregroundMark x1="92450" y1="48358" x2="92450" y2="48060"/>
                        <a14:foregroundMark x1="93049" y1="48955" x2="93121" y2="49254"/>
                        <a14:foregroundMark x1="92617" y1="47164" x2="93049" y2="48955"/>
                        <a14:foregroundMark x1="22651" y1="53134" x2="22651" y2="53134"/>
                        <a14:backgroundMark x1="9060" y1="47164" x2="9060" y2="47164"/>
                        <a14:backgroundMark x1="9228" y1="46866" x2="8054" y2="46866"/>
                        <a14:backgroundMark x1="8557" y1="46269" x2="8725" y2="47164"/>
                        <a14:backgroundMark x1="8557" y1="48358" x2="9396" y2="46866"/>
                        <a14:backgroundMark x1="75168" y1="45672" x2="75168" y2="45672"/>
                        <a14:backgroundMark x1="91779" y1="48955" x2="91779" y2="48955"/>
                        <a14:backgroundMark x1="92785" y1="54627" x2="92282" y2="55522"/>
                        <a14:backgroundMark x1="23658" y1="48358" x2="22651" y2="480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8533" y="5552900"/>
            <a:ext cx="3704959" cy="208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562026" cy="10689336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562026" cy="10689336"/>
          </a:xfrm>
          <a:prstGeom prst="rect">
            <a:avLst/>
          </a:prstGeom>
          <a:solidFill>
            <a:srgbClr val="F2F5F8">
              <a:alpha val="85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485616" y="506417"/>
            <a:ext cx="6590795" cy="978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485616" y="1692794"/>
            <a:ext cx="6590795" cy="5983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375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Introduction</a:t>
            </a:r>
            <a:endParaRPr lang="en-US" sz="3750" dirty="0"/>
          </a:p>
        </p:txBody>
      </p:sp>
      <p:sp>
        <p:nvSpPr>
          <p:cNvPr id="6" name="Text 3"/>
          <p:cNvSpPr/>
          <p:nvPr/>
        </p:nvSpPr>
        <p:spPr>
          <a:xfrm>
            <a:off x="485616" y="2499282"/>
            <a:ext cx="6590795" cy="308637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r>
              <a:rPr lang="en-US" sz="13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Not every lawyer's task is a multimillion-dollar deal or a front-page lawsuit. Sometimes it's unblocking an account, resolving a domain dispute, or a legal opinion that prevents months of downtime.</a:t>
            </a:r>
            <a:endParaRPr lang="en-US" sz="1350" dirty="0"/>
          </a:p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r>
              <a:rPr lang="en-US" sz="13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We have compiled 15 such tasks that the REVERA team solved over the past two weeks — from corporate law to brand protection. If you are facing a similar challenge, we would be happy to help you find a practical legal solution.</a:t>
            </a:r>
            <a:endParaRPr lang="en-US" sz="13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REVERA operates in Belarus, Kazakhstan, Uzbekistan, Kyrgyzstan, Georgia, Armenia, Serbia, Montenegro, Cyprus, Poland, and the UAE. Cross-border matters are a regular part of our practice. We coordinate the work of lawyers across different jurisdictions and help clients resolve such issues comprehensively.</a:t>
            </a:r>
            <a:endParaRPr lang="en-US" sz="13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562026" cy="181242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85616" y="2029236"/>
            <a:ext cx="6590795" cy="4118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5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Corporate Law and Investments</a:t>
            </a:r>
            <a:endParaRPr lang="en-US" sz="2550" dirty="0"/>
          </a:p>
        </p:txBody>
      </p:sp>
      <p:sp>
        <p:nvSpPr>
          <p:cNvPr id="4" name="Text 1"/>
          <p:cNvSpPr/>
          <p:nvPr/>
        </p:nvSpPr>
        <p:spPr>
          <a:xfrm>
            <a:off x="485616" y="2491159"/>
            <a:ext cx="6590795" cy="329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616" y="3008530"/>
            <a:ext cx="6590795" cy="1346998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96145" y="3156042"/>
            <a:ext cx="6232753" cy="205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250" dirty="0"/>
          </a:p>
        </p:txBody>
      </p:sp>
      <p:sp>
        <p:nvSpPr>
          <p:cNvPr id="7" name="Text 3"/>
          <p:cNvSpPr/>
          <p:nvPr/>
        </p:nvSpPr>
        <p:spPr>
          <a:xfrm>
            <a:off x="696145" y="3437036"/>
            <a:ext cx="6232753" cy="7709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We helped a client on a turnkey basis — from legal entity registration to launch readiness — to establish a company and operational infrastructure for a major international conference.</a:t>
            </a:r>
            <a:endParaRPr lang="en-US" sz="12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616" y="4480701"/>
            <a:ext cx="6590795" cy="1346998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696145" y="4628214"/>
            <a:ext cx="6232753" cy="205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250" dirty="0"/>
          </a:p>
        </p:txBody>
      </p:sp>
      <p:sp>
        <p:nvSpPr>
          <p:cNvPr id="10" name="Text 5"/>
          <p:cNvSpPr/>
          <p:nvPr/>
        </p:nvSpPr>
        <p:spPr>
          <a:xfrm>
            <a:off x="696145" y="4909208"/>
            <a:ext cx="6232753" cy="7709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An investor risked losing real influence until the share was formally registered. We structured the deal so that the investor gained control and protection of interests even before conversion into a stake.</a:t>
            </a:r>
            <a:endParaRPr lang="en-US" sz="12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5616" y="5952873"/>
            <a:ext cx="6590795" cy="809011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696145" y="6100385"/>
            <a:ext cx="6232753" cy="5139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 shared construction agreement for a multifunctional center brought together land law, construction law, and investor protection mechanisms in a single transaction.</a:t>
            </a:r>
            <a:endParaRPr lang="en-US" sz="12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5616" y="6887057"/>
            <a:ext cx="6590795" cy="1090005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96145" y="7034570"/>
            <a:ext cx="6232753" cy="205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250" dirty="0"/>
          </a:p>
        </p:txBody>
      </p:sp>
      <p:sp>
        <p:nvSpPr>
          <p:cNvPr id="15" name="Text 8"/>
          <p:cNvSpPr/>
          <p:nvPr/>
        </p:nvSpPr>
        <p:spPr>
          <a:xfrm>
            <a:off x="696145" y="7315564"/>
            <a:ext cx="6232753" cy="5139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An option agreement in the real sector of the economy allowed the client to lock in deal terms in advance without taking on immediate obligations.</a:t>
            </a:r>
            <a:endParaRPr lang="en-US" sz="1250" dirty="0"/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616" y="8102236"/>
            <a:ext cx="6590795" cy="1346998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696145" y="8249748"/>
            <a:ext cx="6232753" cy="205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250" dirty="0"/>
          </a:p>
        </p:txBody>
      </p:sp>
      <p:sp>
        <p:nvSpPr>
          <p:cNvPr id="18" name="Text 10"/>
          <p:cNvSpPr/>
          <p:nvPr/>
        </p:nvSpPr>
        <p:spPr>
          <a:xfrm>
            <a:off x="696145" y="8530742"/>
            <a:ext cx="6232753" cy="7709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The client needed not the counterparty's assurances, but an objective picture. We conducted due diligence on the adequacy of collateral — and the client made their decision based on verified facts.</a:t>
            </a:r>
            <a:endParaRPr lang="en-US" sz="1250" dirty="0"/>
          </a:p>
        </p:txBody>
      </p:sp>
      <p:sp>
        <p:nvSpPr>
          <p:cNvPr id="19" name="Text 11"/>
          <p:cNvSpPr/>
          <p:nvPr/>
        </p:nvSpPr>
        <p:spPr>
          <a:xfrm>
            <a:off x="485616" y="9590100"/>
            <a:ext cx="6968900" cy="205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562026" cy="181242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85616" y="2029236"/>
            <a:ext cx="6590795" cy="4118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5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Debt Collection and Work with Debtors</a:t>
            </a:r>
            <a:endParaRPr lang="en-US" sz="2550" dirty="0"/>
          </a:p>
        </p:txBody>
      </p:sp>
      <p:sp>
        <p:nvSpPr>
          <p:cNvPr id="4" name="Text 1"/>
          <p:cNvSpPr/>
          <p:nvPr/>
        </p:nvSpPr>
        <p:spPr>
          <a:xfrm>
            <a:off x="296563" y="2628948"/>
            <a:ext cx="6968900" cy="205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0000"/>
              </a:lnSpc>
              <a:buNone/>
            </a:pPr>
            <a:endParaRPr lang="en-US" sz="1000" dirty="0"/>
          </a:p>
        </p:txBody>
      </p:sp>
      <p:sp>
        <p:nvSpPr>
          <p:cNvPr id="5" name="Shape 2"/>
          <p:cNvSpPr/>
          <p:nvPr/>
        </p:nvSpPr>
        <p:spPr>
          <a:xfrm>
            <a:off x="485616" y="2975421"/>
            <a:ext cx="1805473" cy="200314"/>
          </a:xfrm>
          <a:prstGeom prst="roundRect">
            <a:avLst>
              <a:gd name="adj" fmla="val 47379"/>
            </a:avLst>
          </a:prstGeom>
          <a:noFill/>
          <a:ln w="3939">
            <a:solidFill>
              <a:srgbClr val="252B48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64695" y="3014930"/>
            <a:ext cx="2025419" cy="1212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00" dirty="0">
                <a:solidFill>
                  <a:srgbClr val="252B48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4 CASES IN THE LAST TWO WEEKS</a:t>
            </a:r>
            <a:endParaRPr lang="en-US" sz="800" dirty="0"/>
          </a:p>
        </p:txBody>
      </p:sp>
      <p:sp>
        <p:nvSpPr>
          <p:cNvPr id="7" name="Text 4"/>
          <p:cNvSpPr/>
          <p:nvPr/>
        </p:nvSpPr>
        <p:spPr>
          <a:xfrm>
            <a:off x="485616" y="3225768"/>
            <a:ext cx="6590795" cy="3295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20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616" y="3743138"/>
            <a:ext cx="6590795" cy="109000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696145" y="3890651"/>
            <a:ext cx="6232753" cy="205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250" dirty="0"/>
          </a:p>
        </p:txBody>
      </p:sp>
      <p:sp>
        <p:nvSpPr>
          <p:cNvPr id="10" name="Text 6"/>
          <p:cNvSpPr/>
          <p:nvPr/>
        </p:nvSpPr>
        <p:spPr>
          <a:xfrm>
            <a:off x="696145" y="4171645"/>
            <a:ext cx="6232753" cy="5139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 client faced a bank account freeze. We secured its unblocking through appeals to government authorities — without a single court hearing.</a:t>
            </a:r>
            <a:endParaRPr lang="en-US" sz="1250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5616" y="4958317"/>
            <a:ext cx="6590795" cy="139807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96145" y="5105829"/>
            <a:ext cx="6232753" cy="1103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spcAft>
                <a:spcPts val="550"/>
              </a:spcAft>
              <a:buNone/>
            </a:pPr>
            <a:endParaRPr lang="en-US" sz="125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Before initiating costly enforcement proceedings, we verified the debtor's assets. The client received a realistic assessment of collection prospects and was able to make an informed decision on further strategy.</a:t>
            </a:r>
            <a:endParaRPr lang="en-US" sz="12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5616" y="6481567"/>
            <a:ext cx="6590795" cy="114108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96145" y="6629079"/>
            <a:ext cx="6232753" cy="8460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spcAft>
                <a:spcPts val="550"/>
              </a:spcAft>
              <a:buNone/>
            </a:pPr>
            <a:endParaRPr lang="en-US" sz="125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The debtor company had been formally liquidated, but that was no obstacle to recovery: we helped bring the beneficiary to subsidiary liability and collect the debt.</a:t>
            </a:r>
            <a:endParaRPr lang="en-US" sz="125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5616" y="7747824"/>
            <a:ext cx="6590795" cy="1398077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696145" y="7895336"/>
            <a:ext cx="6232753" cy="1103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0000"/>
              </a:lnSpc>
              <a:spcAft>
                <a:spcPts val="550"/>
              </a:spcAft>
              <a:buNone/>
            </a:pPr>
            <a:endParaRPr lang="en-US" sz="1250" dirty="0"/>
          </a:p>
          <a:p>
            <a:pPr marL="0" indent="0" algn="l">
              <a:lnSpc>
                <a:spcPct val="130000"/>
              </a:lnSpc>
              <a:buNone/>
            </a:pPr>
            <a:r>
              <a:rPr lang="en-US" sz="12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The collection of accounts receivable was accompanied by the freezing of the respondent's accounts — the interim measures eliminated the risk of asset stripping before the proceedings concluded.</a:t>
            </a:r>
            <a:endParaRPr lang="en-US" sz="1250" dirty="0"/>
          </a:p>
        </p:txBody>
      </p:sp>
      <p:sp>
        <p:nvSpPr>
          <p:cNvPr id="17" name="Text 10"/>
          <p:cNvSpPr/>
          <p:nvPr/>
        </p:nvSpPr>
        <p:spPr>
          <a:xfrm>
            <a:off x="485616" y="9286767"/>
            <a:ext cx="6968900" cy="205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562026" cy="10689336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7562026" cy="10689336"/>
          </a:xfrm>
          <a:prstGeom prst="rect">
            <a:avLst/>
          </a:prstGeom>
          <a:solidFill>
            <a:srgbClr val="F2F5F8">
              <a:alpha val="90000"/>
            </a:srgbClr>
          </a:solidFill>
          <a:ln/>
        </p:spPr>
      </p:sp>
      <p:sp>
        <p:nvSpPr>
          <p:cNvPr id="4" name="Text 1"/>
          <p:cNvSpPr/>
          <p:nvPr/>
        </p:nvSpPr>
        <p:spPr>
          <a:xfrm>
            <a:off x="485616" y="381551"/>
            <a:ext cx="6590795" cy="43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Regulatory Compliance</a:t>
            </a:r>
            <a:endParaRPr lang="en-US" sz="2700" dirty="0"/>
          </a:p>
        </p:txBody>
      </p:sp>
      <p:sp>
        <p:nvSpPr>
          <p:cNvPr id="5" name="Shape 2"/>
          <p:cNvSpPr/>
          <p:nvPr/>
        </p:nvSpPr>
        <p:spPr>
          <a:xfrm>
            <a:off x="485616" y="1023295"/>
            <a:ext cx="1998095" cy="210838"/>
          </a:xfrm>
          <a:prstGeom prst="roundRect">
            <a:avLst>
              <a:gd name="adj" fmla="val 47384"/>
            </a:avLst>
          </a:prstGeom>
          <a:noFill/>
          <a:ln w="3939">
            <a:solidFill>
              <a:srgbClr val="252B48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68818" y="1064897"/>
            <a:ext cx="2209794" cy="1276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252B48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1 TASK OVER THE PAST TWO WEEKS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485616" y="1289581"/>
            <a:ext cx="6590795" cy="3468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21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616" y="1844553"/>
            <a:ext cx="6590795" cy="144115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03099" y="1999020"/>
            <a:ext cx="6218845" cy="21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350" dirty="0"/>
          </a:p>
        </p:txBody>
      </p:sp>
      <p:sp>
        <p:nvSpPr>
          <p:cNvPr id="10" name="Text 6"/>
          <p:cNvSpPr/>
          <p:nvPr/>
        </p:nvSpPr>
        <p:spPr>
          <a:xfrm>
            <a:off x="703099" y="2298968"/>
            <a:ext cx="6218845" cy="8322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New trade restrictions threatened to halt the client's supply chain. Instead of pausing business operations, we developed a clear action plan for navigating the evolving regulatory environment.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485616" y="3441775"/>
            <a:ext cx="6968900" cy="222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050" dirty="0"/>
          </a:p>
        </p:txBody>
      </p:sp>
      <p:sp>
        <p:nvSpPr>
          <p:cNvPr id="12" name="Text 8"/>
          <p:cNvSpPr/>
          <p:nvPr/>
        </p:nvSpPr>
        <p:spPr>
          <a:xfrm>
            <a:off x="485616" y="3871943"/>
            <a:ext cx="6590795" cy="43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Intellectual Property and Brand Protection</a:t>
            </a:r>
            <a:endParaRPr lang="en-US" sz="2700" dirty="0"/>
          </a:p>
        </p:txBody>
      </p:sp>
      <p:sp>
        <p:nvSpPr>
          <p:cNvPr id="13" name="Shape 9"/>
          <p:cNvSpPr/>
          <p:nvPr/>
        </p:nvSpPr>
        <p:spPr>
          <a:xfrm>
            <a:off x="485616" y="4513687"/>
            <a:ext cx="2063881" cy="210838"/>
          </a:xfrm>
          <a:prstGeom prst="roundRect">
            <a:avLst>
              <a:gd name="adj" fmla="val 47384"/>
            </a:avLst>
          </a:prstGeom>
          <a:noFill/>
          <a:ln w="3939">
            <a:solidFill>
              <a:srgbClr val="252B48"/>
            </a:solidFill>
            <a:prstDash val="solid"/>
          </a:ln>
        </p:spPr>
      </p:sp>
      <p:sp>
        <p:nvSpPr>
          <p:cNvPr id="14" name="Text 10"/>
          <p:cNvSpPr/>
          <p:nvPr/>
        </p:nvSpPr>
        <p:spPr>
          <a:xfrm>
            <a:off x="568818" y="4555288"/>
            <a:ext cx="2275580" cy="1276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252B48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2 TASKS OVER THE PAST TWO WEEKS</a:t>
            </a:r>
            <a:endParaRPr lang="en-US" sz="850" dirty="0"/>
          </a:p>
        </p:txBody>
      </p:sp>
      <p:sp>
        <p:nvSpPr>
          <p:cNvPr id="15" name="Text 11"/>
          <p:cNvSpPr/>
          <p:nvPr/>
        </p:nvSpPr>
        <p:spPr>
          <a:xfrm>
            <a:off x="485616" y="4779973"/>
            <a:ext cx="6590795" cy="3468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215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5616" y="5334945"/>
            <a:ext cx="6590795" cy="1163731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703099" y="5489411"/>
            <a:ext cx="6218845" cy="21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703099" y="5789360"/>
            <a:ext cx="6218845" cy="554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Domains, typosquatting, UDRP disputes — we helped shut down multiple channels of unauthorized use of the client's brand simultaneously.</a:t>
            </a:r>
            <a:endParaRPr lang="en-US" sz="1350" dirty="0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5616" y="6637387"/>
            <a:ext cx="6590795" cy="150183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03099" y="6791854"/>
            <a:ext cx="6218845" cy="11929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endParaRPr lang="en-US" sz="13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 competitor challenged the client's trademark. We resolved the dispute through a pre-litigation demand process, avoiding court proceedings entirely and saving the client both time and legal costs.</a:t>
            </a:r>
            <a:endParaRPr lang="en-US" sz="1350" dirty="0"/>
          </a:p>
        </p:txBody>
      </p:sp>
      <p:sp>
        <p:nvSpPr>
          <p:cNvPr id="21" name="Text 15"/>
          <p:cNvSpPr/>
          <p:nvPr/>
        </p:nvSpPr>
        <p:spPr>
          <a:xfrm>
            <a:off x="485616" y="8295288"/>
            <a:ext cx="6968900" cy="222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562026" cy="190781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85616" y="2115946"/>
            <a:ext cx="6590795" cy="43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Regulatory Advisory by Industry</a:t>
            </a:r>
            <a:endParaRPr lang="en-US" sz="2700" dirty="0"/>
          </a:p>
        </p:txBody>
      </p:sp>
      <p:sp>
        <p:nvSpPr>
          <p:cNvPr id="4" name="Shape 1"/>
          <p:cNvSpPr/>
          <p:nvPr/>
        </p:nvSpPr>
        <p:spPr>
          <a:xfrm>
            <a:off x="485616" y="2757691"/>
            <a:ext cx="2062589" cy="210838"/>
          </a:xfrm>
          <a:prstGeom prst="roundRect">
            <a:avLst>
              <a:gd name="adj" fmla="val 47384"/>
            </a:avLst>
          </a:prstGeom>
          <a:noFill/>
          <a:ln w="3939">
            <a:solidFill>
              <a:srgbClr val="252B4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68818" y="2799292"/>
            <a:ext cx="2274288" cy="1276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96000"/>
              </a:lnSpc>
              <a:buNone/>
            </a:pPr>
            <a:r>
              <a:rPr lang="en-US" sz="850" dirty="0">
                <a:solidFill>
                  <a:srgbClr val="252B48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4 TASKS OVER THE LAST TWO WEEKS</a:t>
            </a:r>
            <a:endParaRPr lang="en-US" sz="8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616" y="3124595"/>
            <a:ext cx="6590795" cy="116373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03099" y="3279062"/>
            <a:ext cx="6218845" cy="21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703099" y="3579010"/>
            <a:ext cx="6218845" cy="554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 legal opinion on the regulation of educational activities gave the client clarity before making an important operational decision.</a:t>
            </a:r>
            <a:endParaRPr lang="en-US" sz="13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5616" y="4427038"/>
            <a:ext cx="6590795" cy="122440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703099" y="4581504"/>
            <a:ext cx="6218845" cy="9154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endParaRPr lang="en-US" sz="13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We prepared a regulatory opinion for a major online platform. The risk assessment allowed them to adjust processes before any regulatory claims arose.</a:t>
            </a:r>
            <a:endParaRPr lang="en-US" sz="13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5616" y="5790160"/>
            <a:ext cx="6590795" cy="114120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03099" y="5944626"/>
            <a:ext cx="6218845" cy="8322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We analyzed pharmacovigilance requirements across six jurisdictions. Instead of separate country-by-country research, the client received a unified picture of regulatory requirements.</a:t>
            </a:r>
            <a:endParaRPr lang="en-US" sz="13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85616" y="7070079"/>
            <a:ext cx="6590795" cy="150183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03099" y="7224545"/>
            <a:ext cx="6218845" cy="11929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endParaRPr lang="en-US" sz="135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3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When switching medical software vendors, we determined in advance whether re-registration of the product would be required. The client factored this into structuring the contractual arrangements, ensuring continuity of supply.</a:t>
            </a:r>
            <a:endParaRPr lang="en-US" sz="1350" dirty="0"/>
          </a:p>
        </p:txBody>
      </p:sp>
      <p:sp>
        <p:nvSpPr>
          <p:cNvPr id="15" name="Text 8"/>
          <p:cNvSpPr/>
          <p:nvPr/>
        </p:nvSpPr>
        <p:spPr>
          <a:xfrm>
            <a:off x="485616" y="8727979"/>
            <a:ext cx="6968900" cy="222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0246" y="0"/>
            <a:ext cx="831719" cy="1068933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85616" y="381551"/>
            <a:ext cx="5834587" cy="43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Facing a Similar Challenge?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296563" y="1023295"/>
            <a:ext cx="6212691" cy="222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33000"/>
              </a:lnSpc>
              <a:buNone/>
            </a:pP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693745" y="1557467"/>
            <a:ext cx="5626457" cy="554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If you are facing a similar challenge, we would be happy to help you find a practical legal solution.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485616" y="1401400"/>
            <a:ext cx="15754" cy="866982"/>
          </a:xfrm>
          <a:prstGeom prst="roundRect">
            <a:avLst>
              <a:gd name="adj" fmla="val 50001"/>
            </a:avLst>
          </a:prstGeom>
          <a:solidFill>
            <a:srgbClr val="252B48"/>
          </a:solidFill>
          <a:ln/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616" y="2424449"/>
            <a:ext cx="693745" cy="83252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318073" y="2563161"/>
            <a:ext cx="5002129" cy="21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Corporate Law &amp; Investments</a:t>
            </a:r>
            <a:endParaRPr lang="en-US" sz="1350" dirty="0"/>
          </a:p>
        </p:txBody>
      </p:sp>
      <p:sp>
        <p:nvSpPr>
          <p:cNvPr id="9" name="Text 5"/>
          <p:cNvSpPr/>
          <p:nvPr/>
        </p:nvSpPr>
        <p:spPr>
          <a:xfrm>
            <a:off x="1318073" y="2863110"/>
            <a:ext cx="5002129" cy="222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Company registration, deal structuring, due diligence, options</a:t>
            </a:r>
            <a:endParaRPr lang="en-US" sz="10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5616" y="3256969"/>
            <a:ext cx="693745" cy="83252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318073" y="3395681"/>
            <a:ext cx="5002129" cy="21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Debt Recovery</a:t>
            </a:r>
            <a:endParaRPr lang="en-US" sz="1350" dirty="0"/>
          </a:p>
        </p:txBody>
      </p:sp>
      <p:sp>
        <p:nvSpPr>
          <p:cNvPr id="12" name="Text 7"/>
          <p:cNvSpPr/>
          <p:nvPr/>
        </p:nvSpPr>
        <p:spPr>
          <a:xfrm>
            <a:off x="1318073" y="3695629"/>
            <a:ext cx="5002129" cy="222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Account unblocking, debtor management, interim measures</a:t>
            </a:r>
            <a:endParaRPr lang="en-US" sz="10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616" y="4089488"/>
            <a:ext cx="693745" cy="83252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318073" y="4228201"/>
            <a:ext cx="5002129" cy="21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Brand &amp; IP Protection</a:t>
            </a:r>
            <a:endParaRPr lang="en-US" sz="1350" dirty="0"/>
          </a:p>
        </p:txBody>
      </p:sp>
      <p:sp>
        <p:nvSpPr>
          <p:cNvPr id="15" name="Text 9"/>
          <p:cNvSpPr/>
          <p:nvPr/>
        </p:nvSpPr>
        <p:spPr>
          <a:xfrm>
            <a:off x="1318073" y="4528149"/>
            <a:ext cx="5002129" cy="222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UDRP disputes, typosquatting, trademarks</a:t>
            </a:r>
            <a:endParaRPr lang="en-US" sz="105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616" y="4922008"/>
            <a:ext cx="693745" cy="83252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1318073" y="5060720"/>
            <a:ext cx="5002129" cy="21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Regulatory Compliance</a:t>
            </a:r>
            <a:endParaRPr lang="en-US" sz="1350" dirty="0"/>
          </a:p>
        </p:txBody>
      </p:sp>
      <p:sp>
        <p:nvSpPr>
          <p:cNvPr id="18" name="Text 11"/>
          <p:cNvSpPr/>
          <p:nvPr/>
        </p:nvSpPr>
        <p:spPr>
          <a:xfrm>
            <a:off x="1318073" y="5360669"/>
            <a:ext cx="5002129" cy="222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Cross-border issues, pharmacovigilance, industry opinions</a:t>
            </a:r>
            <a:endParaRPr lang="en-US" sz="1050" dirty="0"/>
          </a:p>
        </p:txBody>
      </p:sp>
      <p:pic>
        <p:nvPicPr>
          <p:cNvPr id="19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5616" y="5754528"/>
            <a:ext cx="693745" cy="1021449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1318073" y="5893240"/>
            <a:ext cx="5002129" cy="21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Contact Us</a:t>
            </a:r>
            <a:endParaRPr lang="en-US" sz="1350" dirty="0"/>
          </a:p>
        </p:txBody>
      </p:sp>
      <p:sp>
        <p:nvSpPr>
          <p:cNvPr id="21" name="Text 13"/>
          <p:cNvSpPr/>
          <p:nvPr/>
        </p:nvSpPr>
        <p:spPr>
          <a:xfrm>
            <a:off x="1318073" y="6193188"/>
            <a:ext cx="5002129" cy="4440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Facing a similar challenge – even if it seems minor at first glance? Write to us: </a:t>
            </a:r>
            <a:r>
              <a:rPr lang="en-US" sz="1050" b="1" u="sng" dirty="0">
                <a:solidFill>
                  <a:srgbClr val="346598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info@revera.legal</a:t>
            </a:r>
            <a:r>
              <a:rPr lang="en-US" sz="1050" dirty="0">
                <a:solidFill>
                  <a:srgbClr val="272525"/>
                </a:solidFill>
                <a:latin typeface="Roboto Light" pitchFamily="34" charset="0"/>
                <a:ea typeface="Roboto Light" pitchFamily="34" charset="-122"/>
                <a:cs typeface="Roboto Light" pitchFamily="34" charset="-120"/>
              </a:rPr>
              <a:t>. Tell us about your situation —</a:t>
            </a:r>
            <a:endParaRPr lang="en-US" sz="1050" dirty="0"/>
          </a:p>
        </p:txBody>
      </p:sp>
      <p:sp>
        <p:nvSpPr>
          <p:cNvPr id="22" name="Text 14"/>
          <p:cNvSpPr/>
          <p:nvPr/>
        </p:nvSpPr>
        <p:spPr>
          <a:xfrm>
            <a:off x="485616" y="6984107"/>
            <a:ext cx="5834587" cy="2167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endParaRPr lang="en-US" sz="1350" dirty="0"/>
          </a:p>
        </p:txBody>
      </p:sp>
      <p:sp>
        <p:nvSpPr>
          <p:cNvPr id="23" name="Text 15"/>
          <p:cNvSpPr/>
          <p:nvPr/>
        </p:nvSpPr>
        <p:spPr>
          <a:xfrm>
            <a:off x="485616" y="7408982"/>
            <a:ext cx="6212691" cy="2220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endParaRPr lang="en-US" sz="10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186AE32-A0E1-822A-18F3-50117D4007C3}"/>
              </a:ext>
            </a:extLst>
          </p:cNvPr>
          <p:cNvSpPr/>
          <p:nvPr/>
        </p:nvSpPr>
        <p:spPr>
          <a:xfrm>
            <a:off x="0" y="6734432"/>
            <a:ext cx="7562026" cy="39542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a-GE"/>
          </a:p>
        </p:txBody>
      </p:sp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61272" y="45754"/>
            <a:ext cx="9347391" cy="262637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59436" y="854833"/>
            <a:ext cx="6590795" cy="4336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270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We can help you</a:t>
            </a:r>
            <a:endParaRPr lang="en-US" sz="2700" dirty="0"/>
          </a:p>
        </p:txBody>
      </p:sp>
      <p:sp>
        <p:nvSpPr>
          <p:cNvPr id="4" name="Text 1"/>
          <p:cNvSpPr/>
          <p:nvPr/>
        </p:nvSpPr>
        <p:spPr>
          <a:xfrm>
            <a:off x="485616" y="1890462"/>
            <a:ext cx="6590795" cy="9782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  <a:p>
            <a:pPr marL="0" indent="0" algn="ctr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338890" y="6935837"/>
            <a:ext cx="3126808" cy="1083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Sergey </a:t>
            </a:r>
            <a:r>
              <a:rPr lang="en-US" sz="1300" b="1" dirty="0" err="1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Suschenya</a:t>
            </a:r>
            <a:endParaRPr lang="en-US" sz="1300" b="1" dirty="0">
              <a:solidFill>
                <a:srgbClr val="11244B"/>
              </a:solidFill>
              <a:latin typeface="Roboto Bold" pitchFamily="34" charset="0"/>
              <a:ea typeface="Roboto Bold" pitchFamily="34" charset="-122"/>
              <a:cs typeface="Roboto Bold" pitchFamily="34" charset="-120"/>
            </a:endParaRPr>
          </a:p>
          <a:p>
            <a:pPr marL="0" indent="0" algn="ctr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Head of Industry Projects </a:t>
            </a:r>
            <a:r>
              <a:rPr lang="en-US" sz="1300" b="1" dirty="0" err="1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Subpractice</a:t>
            </a:r>
            <a:endParaRPr lang="en-US" sz="1300" b="1" dirty="0">
              <a:solidFill>
                <a:srgbClr val="11244B"/>
              </a:solidFill>
              <a:latin typeface="Roboto Bold" pitchFamily="34" charset="0"/>
              <a:ea typeface="Roboto Bold" pitchFamily="34" charset="-122"/>
              <a:cs typeface="Roboto Bold" pitchFamily="34" charset="-120"/>
            </a:endParaRPr>
          </a:p>
          <a:p>
            <a:pPr marL="0" indent="0" algn="ctr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</a:t>
            </a:r>
            <a:r>
              <a:rPr lang="ru-RU" sz="130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</a:t>
            </a:r>
            <a:endParaRPr lang="en-US" sz="1300" b="1" dirty="0">
              <a:solidFill>
                <a:srgbClr val="11244B"/>
              </a:solidFill>
              <a:latin typeface="Roboto Bold" pitchFamily="34" charset="0"/>
              <a:ea typeface="Roboto Bold" pitchFamily="34" charset="-122"/>
              <a:cs typeface="Roboto Bold" pitchFamily="34" charset="-120"/>
            </a:endParaRPr>
          </a:p>
          <a:p>
            <a:pPr marL="0" indent="0" algn="ctr">
              <a:lnSpc>
                <a:spcPct val="104000"/>
              </a:lnSpc>
              <a:buNone/>
            </a:pPr>
            <a:endParaRPr lang="en-US" sz="1300" b="1" dirty="0">
              <a:solidFill>
                <a:srgbClr val="11244B"/>
              </a:solidFill>
              <a:latin typeface="Roboto Bold" pitchFamily="34" charset="0"/>
              <a:ea typeface="Roboto Bold" pitchFamily="34" charset="-122"/>
              <a:cs typeface="Roboto Bold" pitchFamily="34" charset="-120"/>
            </a:endParaRPr>
          </a:p>
          <a:p>
            <a:pPr marL="0" indent="0" algn="ctr">
              <a:lnSpc>
                <a:spcPct val="104000"/>
              </a:lnSpc>
              <a:buNone/>
            </a:pPr>
            <a:r>
              <a:rPr lang="en-US" sz="1300" b="1" dirty="0" err="1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s.sushchenua@revera.legal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3663769" y="6935837"/>
            <a:ext cx="3802409" cy="8669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300" b="1" dirty="0" err="1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Aliaksandr</a:t>
            </a:r>
            <a:r>
              <a:rPr lang="en-US" sz="130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 </a:t>
            </a:r>
            <a:r>
              <a:rPr lang="en-US" sz="1300" b="1" dirty="0" err="1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Antonau</a:t>
            </a:r>
            <a:endParaRPr lang="en-US" sz="1300" b="1" dirty="0">
              <a:solidFill>
                <a:srgbClr val="11244B"/>
              </a:solidFill>
              <a:latin typeface="Roboto Bold" pitchFamily="34" charset="0"/>
              <a:ea typeface="Roboto Bold" pitchFamily="34" charset="-122"/>
              <a:cs typeface="Roboto Bold" pitchFamily="34" charset="-120"/>
            </a:endParaRPr>
          </a:p>
          <a:p>
            <a:pPr marL="0" indent="0" algn="ctr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Associate Partner, Head of Infrastructure Projects Practice </a:t>
            </a:r>
          </a:p>
          <a:p>
            <a:pPr marL="0" indent="0" algn="ctr">
              <a:lnSpc>
                <a:spcPct val="104000"/>
              </a:lnSpc>
              <a:buNone/>
            </a:pPr>
            <a:endParaRPr lang="en-US" sz="1300" b="1" dirty="0">
              <a:solidFill>
                <a:srgbClr val="11244B"/>
              </a:solidFill>
              <a:latin typeface="Roboto Bold" pitchFamily="34" charset="0"/>
              <a:ea typeface="Roboto Bold" pitchFamily="34" charset="-122"/>
              <a:cs typeface="Roboto Bold" pitchFamily="34" charset="-120"/>
            </a:endParaRPr>
          </a:p>
          <a:p>
            <a:pPr marL="0" indent="0" algn="ctr">
              <a:lnSpc>
                <a:spcPct val="104000"/>
              </a:lnSpc>
              <a:buNone/>
            </a:pPr>
            <a:r>
              <a:rPr lang="en-US" sz="1300" b="1" dirty="0" err="1">
                <a:solidFill>
                  <a:srgbClr val="11244B"/>
                </a:solidFill>
                <a:latin typeface="Roboto Bold" pitchFamily="34" charset="0"/>
                <a:ea typeface="Roboto Bold" pitchFamily="34" charset="-122"/>
                <a:cs typeface="Roboto Bold" pitchFamily="34" charset="-120"/>
              </a:rPr>
              <a:t>a.antonau@revera.legal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485616" y="4888899"/>
            <a:ext cx="6590795" cy="32468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  <a:p>
            <a:pPr marL="0" indent="0" algn="l">
              <a:lnSpc>
                <a:spcPct val="133000"/>
              </a:lnSpc>
              <a:spcAft>
                <a:spcPts val="1200"/>
              </a:spcAft>
              <a:buNone/>
            </a:pPr>
            <a:endParaRPr lang="en-US" sz="1050" dirty="0"/>
          </a:p>
        </p:txBody>
      </p:sp>
      <p:pic>
        <p:nvPicPr>
          <p:cNvPr id="2050" name="Picture 2" descr="Sergey Suschenya — Head of Industry Projects Subpractice | REVERA">
            <a:extLst>
              <a:ext uri="{FF2B5EF4-FFF2-40B4-BE49-F238E27FC236}">
                <a16:creationId xmlns:a16="http://schemas.microsoft.com/office/drawing/2014/main" id="{C0D4040A-E198-8B9C-E22F-39026BD6C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576" y="3481206"/>
            <a:ext cx="3411446" cy="3264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liaksandr Antonau — Associate Partner, Head of Infrastructure Projects Practice | REVERA">
            <a:extLst>
              <a:ext uri="{FF2B5EF4-FFF2-40B4-BE49-F238E27FC236}">
                <a16:creationId xmlns:a16="http://schemas.microsoft.com/office/drawing/2014/main" id="{A2A9A440-0C52-C572-76CA-43CA8BEFA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2919" y="3456348"/>
            <a:ext cx="2843492" cy="328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346598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797</Words>
  <Application>Microsoft Office PowerPoint</Application>
  <PresentationFormat>Custom</PresentationFormat>
  <Paragraphs>73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Roboto Bold</vt:lpstr>
      <vt:lpstr>Arial</vt:lpstr>
      <vt:lpstr>Roboto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Nata Avlokhashvili</cp:lastModifiedBy>
  <cp:revision>4</cp:revision>
  <dcterms:created xsi:type="dcterms:W3CDTF">2026-08-13T09:58:30Z</dcterms:created>
  <dcterms:modified xsi:type="dcterms:W3CDTF">2026-08-13T10:02:50Z</dcterms:modified>
</cp:coreProperties>
</file>